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53"/>
  </p:notesMasterIdLst>
  <p:sldIdLst>
    <p:sldId id="323" r:id="rId3"/>
    <p:sldId id="273" r:id="rId4"/>
    <p:sldId id="274" r:id="rId5"/>
    <p:sldId id="275" r:id="rId6"/>
    <p:sldId id="276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65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29" r:id="rId28"/>
    <p:sldId id="300" r:id="rId29"/>
    <p:sldId id="294" r:id="rId30"/>
    <p:sldId id="295" r:id="rId31"/>
    <p:sldId id="301" r:id="rId32"/>
    <p:sldId id="302" r:id="rId33"/>
    <p:sldId id="303" r:id="rId34"/>
    <p:sldId id="297" r:id="rId35"/>
    <p:sldId id="324" r:id="rId36"/>
    <p:sldId id="325" r:id="rId37"/>
    <p:sldId id="326" r:id="rId38"/>
    <p:sldId id="330" r:id="rId39"/>
    <p:sldId id="304" r:id="rId40"/>
    <p:sldId id="305" r:id="rId41"/>
    <p:sldId id="308" r:id="rId42"/>
    <p:sldId id="309" r:id="rId43"/>
    <p:sldId id="312" r:id="rId44"/>
    <p:sldId id="313" r:id="rId45"/>
    <p:sldId id="310" r:id="rId46"/>
    <p:sldId id="311" r:id="rId47"/>
    <p:sldId id="317" r:id="rId48"/>
    <p:sldId id="318" r:id="rId49"/>
    <p:sldId id="319" r:id="rId50"/>
    <p:sldId id="320" r:id="rId51"/>
    <p:sldId id="32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00FF"/>
    <a:srgbClr val="CC0066"/>
    <a:srgbClr val="009900"/>
    <a:srgbClr val="FF00FF"/>
    <a:srgbClr val="6600FF"/>
    <a:srgbClr val="3333FF"/>
    <a:srgbClr val="33CC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228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94D0-F888-4006-B9F1-D25A0C0BDB86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12C3-8DD9-4912-B077-E35BAF805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  <a:alpha val="28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598" t="1151" r="1581" b="1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376362" y="2857496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Khutbah</a:t>
            </a:r>
            <a:r>
              <a:rPr lang="en-US" sz="2400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 Multimedia</a:t>
            </a:r>
            <a:endParaRPr lang="en-US" sz="2400" u="sng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20853569">
            <a:off x="436428" y="2850032"/>
            <a:ext cx="8686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175"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MENCARI </a:t>
            </a:r>
          </a:p>
          <a:p>
            <a:pPr marL="3175"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ras Bold ITC" pitchFamily="34" charset="0"/>
              </a:rPr>
              <a:t>DAMAI DI HATI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ras Bold IT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821700">
            <a:off x="433956" y="2945747"/>
            <a:ext cx="8686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175"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ras Bold ITC" pitchFamily="34" charset="0"/>
              </a:rPr>
              <a:t>MENCARI </a:t>
            </a:r>
          </a:p>
          <a:p>
            <a:pPr marL="3175"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ras Bold ITC" pitchFamily="34" charset="0"/>
              </a:rPr>
              <a:t>DAMAI DI HATI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ras Bold IT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2166" y="6109478"/>
            <a:ext cx="6096000" cy="6771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188913"/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22 </a:t>
            </a:r>
            <a:r>
              <a:rPr lang="en-US" sz="2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Rabiulawal</a:t>
            </a:r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, 1432  </a:t>
            </a:r>
            <a:r>
              <a:rPr lang="en-US" sz="2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bersamaan</a:t>
            </a:r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 25 </a:t>
            </a:r>
            <a:r>
              <a:rPr lang="en-US" sz="2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Februari</a:t>
            </a:r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, 2011</a:t>
            </a:r>
          </a:p>
          <a:p>
            <a:pPr marL="188913"/>
            <a:r>
              <a:rPr lang="en-US" b="1" dirty="0" smtClean="0">
                <a:ln w="17780" cmpd="sng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Aharoni" pitchFamily="2" charset="-79"/>
              </a:rPr>
              <a:t>http ://e-khutbah.terengganu.gov.my</a:t>
            </a:r>
            <a:endParaRPr lang="en-US" b="1" dirty="0">
              <a:ln w="17780" cmpd="sng">
                <a:solidFill>
                  <a:srgbClr val="66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401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S.A.W.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4182627"/>
            <a:ext cx="8929718" cy="2246769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memandang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rupa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wajah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harta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kekayaan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sebaliknya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memandang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hati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 Muslim)</a:t>
            </a:r>
            <a:endParaRPr 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adley Hand ITC" pitchFamily="66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00024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إِنَّ اللهَ لاَ يَنْظُرُ إِلَى صُوَرِكُمْ وَأَمْوَالِكُمْ، وَلَكَنْ يَنْظُرُ إِلَى قُلُوْبِكُمْ   وَأَعْمَالِكُمْ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4314" y="357166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RAJA 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714348" y="1380452"/>
            <a:ext cx="3286148" cy="6429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/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endParaRPr lang="ms-MY" sz="2800" dirty="0"/>
          </a:p>
        </p:txBody>
      </p:sp>
      <p:sp>
        <p:nvSpPr>
          <p:cNvPr id="17" name="Snip Diagonal Corner Rectangle 16"/>
          <p:cNvSpPr/>
          <p:nvPr/>
        </p:nvSpPr>
        <p:spPr>
          <a:xfrm>
            <a:off x="5572132" y="1880518"/>
            <a:ext cx="3429024" cy="2143140"/>
          </a:xfrm>
          <a:prstGeom prst="snip2DiagRect">
            <a:avLst>
              <a:gd name="adj1" fmla="val 0"/>
              <a:gd name="adj2" fmla="val 31609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Bergantung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endParaRPr lang="ms-MY" sz="2800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857224" y="5023790"/>
            <a:ext cx="7929618" cy="1000132"/>
          </a:xfrm>
          <a:prstGeom prst="snip2DiagRect">
            <a:avLst>
              <a:gd name="adj1" fmla="val 50000"/>
              <a:gd name="adj2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seluruh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tubuh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lain.</a:t>
            </a:r>
            <a:endParaRPr lang="ms-MY" sz="2800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571472" y="2452022"/>
            <a:ext cx="4786346" cy="6429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Sejahtera /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Sengasara</a:t>
            </a:r>
            <a:endParaRPr lang="ms-MY" sz="2800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642910" y="3523592"/>
            <a:ext cx="3286148" cy="6429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Sihat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/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Sakit</a:t>
            </a:r>
            <a:endParaRPr lang="ms-MY" sz="28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239791" y="1333995"/>
            <a:ext cx="857256" cy="807294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5047085" y="2691317"/>
            <a:ext cx="857256" cy="807294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4189829" y="3548573"/>
            <a:ext cx="857256" cy="807294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401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Sebagaimana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:-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977066"/>
            <a:ext cx="8643998" cy="2523768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“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jasad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segumpal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daging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Apabila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baiklah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jasad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Tetapi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apabila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rosak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rosaklah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jasadnya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hati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 </a:t>
            </a:r>
          </a:p>
          <a:p>
            <a:pPr algn="r">
              <a:defRPr/>
            </a:pP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Bukhari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adley Hand ITC" pitchFamily="66" charset="0"/>
                <a:ea typeface="Arial Unicode MS" pitchFamily="34" charset="-128"/>
                <a:cs typeface="Arial" pitchFamily="34" charset="0"/>
              </a:rPr>
              <a:t> Muslim)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500174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أَلاَ وَإِنَّ فِي الْجَسَدِ مُضْغَة، إِذَا صَلُحَتْ صَلُحَ الْجَسَدُ كُلُّهُ، وَإِذَا فَسَدَتْ فَسَدَ الْجَسَدُ كُلُّهُ، </a:t>
            </a:r>
            <a:endParaRPr lang="en-US" sz="5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أَلاَ وَهِيَ الْقَلْبُ</a:t>
            </a:r>
            <a:endParaRPr lang="ms-MY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1470" y="230667"/>
            <a:ext cx="900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14348" y="2643182"/>
            <a:ext cx="7572428" cy="1000132"/>
          </a:xfrm>
          <a:prstGeom prst="snip2DiagRect">
            <a:avLst>
              <a:gd name="adj1" fmla="val 958"/>
              <a:gd name="adj2" fmla="val 16667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Agen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penentu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jasad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endParaRPr lang="ms-MY" sz="2600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723872" y="1438260"/>
            <a:ext cx="7572428" cy="1000132"/>
          </a:xfrm>
          <a:prstGeom prst="snip2DiagRect">
            <a:avLst>
              <a:gd name="adj1" fmla="val 958"/>
              <a:gd name="adj2" fmla="val 16667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Mencermin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menentukan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kemuliaan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kehinaan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peribadi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endParaRPr lang="ms-MY" sz="26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714348" y="4000504"/>
            <a:ext cx="7572428" cy="1000132"/>
          </a:xfrm>
          <a:prstGeom prst="snip2DiagRect">
            <a:avLst>
              <a:gd name="adj1" fmla="val 958"/>
              <a:gd name="adj2" fmla="val 0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Tempat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bertapaknya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takwa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sifat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mahmudah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600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1714480" y="5286388"/>
            <a:ext cx="6572296" cy="1000132"/>
          </a:xfrm>
          <a:prstGeom prst="snip2DiagRect">
            <a:avLst>
              <a:gd name="adj1" fmla="val 958"/>
              <a:gd name="adj2" fmla="val 0"/>
            </a:avLst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lahirnya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nifaq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sifat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mazmunah</a:t>
            </a:r>
            <a:endParaRPr lang="ms-MY" sz="2600" dirty="0"/>
          </a:p>
        </p:txBody>
      </p:sp>
      <p:sp>
        <p:nvSpPr>
          <p:cNvPr id="13" name="Down Arrow 12"/>
          <p:cNvSpPr/>
          <p:nvPr/>
        </p:nvSpPr>
        <p:spPr>
          <a:xfrm rot="16200000">
            <a:off x="392876" y="1607331"/>
            <a:ext cx="642942" cy="428628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392877" y="2893215"/>
            <a:ext cx="642942" cy="428628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92877" y="4250537"/>
            <a:ext cx="642942" cy="428628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1393009" y="5607859"/>
            <a:ext cx="642942" cy="428628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2574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menjelaskan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214678" y="1142984"/>
            <a:ext cx="5286412" cy="1500198"/>
          </a:xfrm>
          <a:prstGeom prst="snip2DiagRect">
            <a:avLst>
              <a:gd name="adj1" fmla="val 958"/>
              <a:gd name="adj2" fmla="val 0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Qalb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sesuatu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berubah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berbolak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balik</a:t>
            </a:r>
            <a:endParaRPr lang="ms-MY" sz="2600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2928926" y="2928934"/>
            <a:ext cx="5286412" cy="1000132"/>
          </a:xfrm>
          <a:prstGeom prst="snip2DiagRect">
            <a:avLst>
              <a:gd name="adj1" fmla="val 958"/>
              <a:gd name="adj2" fmla="val 500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Mempunyai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unsur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kekuatan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:-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714348" y="4500570"/>
            <a:ext cx="4000528" cy="714380"/>
          </a:xfrm>
          <a:prstGeom prst="snip2DiagRect">
            <a:avLst>
              <a:gd name="adj1" fmla="val 958"/>
              <a:gd name="adj2" fmla="val 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endParaRPr lang="ms-MY" sz="2600" dirty="0"/>
          </a:p>
        </p:txBody>
      </p:sp>
      <p:sp>
        <p:nvSpPr>
          <p:cNvPr id="9" name="Heart 8"/>
          <p:cNvSpPr/>
          <p:nvPr/>
        </p:nvSpPr>
        <p:spPr>
          <a:xfrm rot="20883536">
            <a:off x="487969" y="1150232"/>
            <a:ext cx="3143272" cy="2974264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HATI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4929190" y="4143380"/>
            <a:ext cx="4000528" cy="714380"/>
          </a:xfrm>
          <a:prstGeom prst="snip2DiagRect">
            <a:avLst>
              <a:gd name="adj1" fmla="val 958"/>
              <a:gd name="adj2" fmla="val 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Kufur</a:t>
            </a:r>
            <a:endParaRPr lang="ms-MY" sz="26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4929190" y="5429264"/>
            <a:ext cx="4000528" cy="714380"/>
          </a:xfrm>
          <a:prstGeom prst="snip2DiagRect">
            <a:avLst>
              <a:gd name="adj1" fmla="val 958"/>
              <a:gd name="adj2" fmla="val 0"/>
            </a:avLst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Ingkar</a:t>
            </a:r>
            <a:endParaRPr lang="ms-MY" sz="2600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571472" y="5643578"/>
            <a:ext cx="4000528" cy="714380"/>
          </a:xfrm>
          <a:prstGeom prst="snip2DiagRect">
            <a:avLst>
              <a:gd name="adj1" fmla="val 958"/>
              <a:gd name="adj2" fmla="val 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Batil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600" dirty="0"/>
          </a:p>
        </p:txBody>
      </p:sp>
      <p:sp>
        <p:nvSpPr>
          <p:cNvPr id="13" name="Down Arrow 12"/>
          <p:cNvSpPr/>
          <p:nvPr/>
        </p:nvSpPr>
        <p:spPr>
          <a:xfrm rot="2219624">
            <a:off x="2650139" y="4219828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219624">
            <a:off x="8413955" y="3862638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2219624">
            <a:off x="3936023" y="5434274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219624">
            <a:off x="7865113" y="5148521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6"/>
          <p:cNvSpPr/>
          <p:nvPr/>
        </p:nvSpPr>
        <p:spPr>
          <a:xfrm>
            <a:off x="-56272" y="142852"/>
            <a:ext cx="9144000" cy="872398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berdoa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/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……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463015"/>
            <a:ext cx="8751405" cy="1323439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Tuhanku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membolak-balikkan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hati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!.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Tetapkan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lah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hatiku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landasan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agamaMu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Mu”.</a:t>
            </a:r>
            <a:endParaRPr lang="en-US" sz="2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207167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يَا مُقَلِّبَ الْقُلُوْبَ، ثَبِّتْ قُلُوْبَنَا عَلَى دِيْنِكَ وَعَلَى طَاعَتِكَ.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-56272" y="142852"/>
            <a:ext cx="9144000" cy="872398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Al-Quran 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menjelaskan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mengenai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</a:p>
          <a:p>
            <a:pPr algn="ctr"/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kemurniaan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hati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…..</a:t>
            </a:r>
            <a:endParaRPr lang="en-US" sz="2800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4857752" y="3658456"/>
            <a:ext cx="4071998" cy="171451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Yakin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kewujudan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marL="393700" indent="-109538"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ciptaan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mutlak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428596" y="1515316"/>
            <a:ext cx="3143272" cy="1500198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Diterangi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cahaya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ilahi</a:t>
            </a:r>
            <a:endParaRPr lang="ms-MY" sz="2600" dirty="0"/>
          </a:p>
        </p:txBody>
      </p:sp>
      <p:sp>
        <p:nvSpPr>
          <p:cNvPr id="9" name="Heart 8"/>
          <p:cNvSpPr/>
          <p:nvPr/>
        </p:nvSpPr>
        <p:spPr>
          <a:xfrm rot="20883536">
            <a:off x="2413607" y="2465089"/>
            <a:ext cx="3275185" cy="2957254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HATI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SUCI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85720" y="4587150"/>
            <a:ext cx="4214842" cy="164307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Menghindari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penyakit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dendam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dengki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fitnah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dll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4572000" y="1729630"/>
            <a:ext cx="4000496" cy="1071570"/>
          </a:xfrm>
          <a:prstGeom prst="snip2DiagRect">
            <a:avLst>
              <a:gd name="adj1" fmla="val 16184"/>
              <a:gd name="adj2" fmla="val 2696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perasaan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ragu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401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Hikmah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mempunyai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00034" y="5286388"/>
            <a:ext cx="8358246" cy="100013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menganggap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miliki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bersih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terbaik</a:t>
            </a:r>
            <a:r>
              <a:rPr lang="en-US" sz="25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550" dirty="0"/>
          </a:p>
        </p:txBody>
      </p:sp>
      <p:sp>
        <p:nvSpPr>
          <p:cNvPr id="7" name="Down Arrow 6"/>
          <p:cNvSpPr/>
          <p:nvPr/>
        </p:nvSpPr>
        <p:spPr>
          <a:xfrm rot="16770420">
            <a:off x="249723" y="5836591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428596" y="1285860"/>
            <a:ext cx="8358246" cy="785818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Dikurniakan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keimanan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hidayah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takwa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428596" y="2428868"/>
            <a:ext cx="8358246" cy="100013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Dipenuhi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gelora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rindu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cinta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tunduk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2600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428596" y="3714752"/>
            <a:ext cx="8358246" cy="121444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Tempat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tersemai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nilai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sabar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tawakal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pemaaf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lain-lain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sifat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mahmudah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1" name="Down Arrow 10"/>
          <p:cNvSpPr/>
          <p:nvPr/>
        </p:nvSpPr>
        <p:spPr>
          <a:xfrm rot="16770420">
            <a:off x="249722" y="4407832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770420">
            <a:off x="249723" y="2979072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770420">
            <a:off x="178285" y="1693188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438" y="33401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pernah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428728" y="2571744"/>
            <a:ext cx="7500990" cy="857256"/>
          </a:xfrm>
          <a:prstGeom prst="snip2DiagRect">
            <a:avLst>
              <a:gd name="adj1" fmla="val 0"/>
              <a:gd name="adj2" fmla="val 41195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  <a:prstDash val="sys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Jawabnya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mukmin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bersih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5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1000100" y="1500174"/>
            <a:ext cx="6929486" cy="85725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0066"/>
          </a:solidFill>
          <a:ln>
            <a:solidFill>
              <a:schemeClr val="bg1"/>
            </a:solidFill>
            <a:prstDash val="lg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ditanya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</a:p>
          <a:p>
            <a:pPr algn="ctr"/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Siapakah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terbaik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ms-MY" sz="2500" i="1" dirty="0">
              <a:solidFill>
                <a:srgbClr val="00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601909" y="1714066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/>
          <p:cNvSpPr/>
          <p:nvPr/>
        </p:nvSpPr>
        <p:spPr>
          <a:xfrm>
            <a:off x="428596" y="5000636"/>
            <a:ext cx="8429684" cy="1571636"/>
          </a:xfrm>
          <a:prstGeom prst="snip2DiagRect">
            <a:avLst>
              <a:gd name="adj1" fmla="val 0"/>
              <a:gd name="adj2" fmla="val 1611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  <a:prstDash val="sys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Jawabnya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bersih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melakukan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durhaka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khianat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dendam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dengki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lain. </a:t>
            </a:r>
            <a:r>
              <a:rPr lang="en-US" sz="25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(</a:t>
            </a:r>
            <a:r>
              <a:rPr lang="en-US" sz="25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Hadis</a:t>
            </a:r>
            <a:r>
              <a:rPr lang="en-US" sz="25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 </a:t>
            </a:r>
            <a:r>
              <a:rPr lang="en-US" sz="25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Riwayat</a:t>
            </a:r>
            <a:r>
              <a:rPr lang="en-US" sz="25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 </a:t>
            </a:r>
            <a:r>
              <a:rPr lang="en-US" sz="25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Ibnu</a:t>
            </a:r>
            <a:r>
              <a:rPr lang="en-US" sz="25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 </a:t>
            </a:r>
            <a:r>
              <a:rPr lang="en-US" sz="25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Majah</a:t>
            </a:r>
            <a:r>
              <a:rPr lang="en-US" sz="25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adley Hand ITC" pitchFamily="66" charset="0"/>
              </a:rPr>
              <a:t>)</a:t>
            </a:r>
            <a:endParaRPr lang="ms-MY" sz="25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785786" y="3929066"/>
            <a:ext cx="8143932" cy="85725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0066"/>
          </a:solidFill>
          <a:ln>
            <a:solidFill>
              <a:schemeClr val="bg1"/>
            </a:solidFill>
            <a:prstDash val="lg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ditanya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lagi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</a:p>
          <a:p>
            <a:pPr algn="ctr"/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Siapakah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mukmin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bersih</a:t>
            </a:r>
            <a:r>
              <a:rPr lang="en-US" sz="2500" i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ms-MY" sz="2500" i="1" dirty="0">
              <a:solidFill>
                <a:srgbClr val="00FF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387595" y="4142958"/>
            <a:ext cx="651642" cy="478589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3401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Janji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428596" y="1643050"/>
            <a:ext cx="8358246" cy="100013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Ganjaran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berniat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kebajikan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428596" y="3071810"/>
            <a:ext cx="8358246" cy="178595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TETAPI :  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mencatatkan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keburukan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/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berniat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kejahatan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dilakukan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realiti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357158" y="5357826"/>
            <a:ext cx="8358246" cy="1071570"/>
          </a:xfrm>
          <a:prstGeom prst="snip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  <a:prstDash val="lgDashDotDot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bersifat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Pengasihani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lagi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hambaNya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452" y="1714488"/>
            <a:ext cx="80772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29132"/>
            <a:ext cx="9144000" cy="1446550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14290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Penilain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Dan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928662" y="2714620"/>
            <a:ext cx="7786742" cy="85725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CC0066"/>
          </a:solidFill>
          <a:ln w="57150">
            <a:solidFill>
              <a:schemeClr val="bg1"/>
            </a:solidFill>
            <a:prstDash val="solid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Balasan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bekalan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disempurnakan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1500166" y="1857364"/>
            <a:ext cx="7215238" cy="78581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CC0066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dilakukan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  <a:endParaRPr lang="ms-MY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00166" y="1142984"/>
            <a:ext cx="3662917" cy="642942"/>
          </a:xfrm>
          <a:prstGeom prst="roundRect">
            <a:avLst/>
          </a:prstGeom>
          <a:solidFill>
            <a:srgbClr val="CC006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PENILAIAN ALLAH</a:t>
            </a:r>
            <a:endParaRPr lang="ms-MY" sz="2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928662" y="5572140"/>
            <a:ext cx="7786742" cy="857256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000FF"/>
          </a:solidFill>
          <a:ln w="57150">
            <a:solidFill>
              <a:schemeClr val="bg1"/>
            </a:solidFill>
            <a:prstDash val="solid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dizahirkan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cerminan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penilain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1500166" y="4714884"/>
            <a:ext cx="7215238" cy="78581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menilai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00166" y="4000504"/>
            <a:ext cx="3662917" cy="642942"/>
          </a:xfrm>
          <a:prstGeom prst="roundRect">
            <a:avLst/>
          </a:prstGeom>
          <a:solidFill>
            <a:srgbClr val="0000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PENILAIAN MANUSIA</a:t>
            </a:r>
            <a:endParaRPr lang="ms-MY" sz="2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2457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Penilain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Dan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42910" y="1428736"/>
            <a:ext cx="7858180" cy="1571636"/>
          </a:xfrm>
          <a:prstGeom prst="snip2DiagRect">
            <a:avLst>
              <a:gd name="adj1" fmla="val 16184"/>
              <a:gd name="adj2" fmla="val 2696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Meluasnya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Beretika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Bermoral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Masyarakat</a:t>
            </a:r>
            <a:endParaRPr lang="ms-MY" sz="2800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928662" y="4143380"/>
            <a:ext cx="7429552" cy="214314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rgbClr val="FF00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Isyarat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Kekotoran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Tandus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Nilai-nilai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Rohani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Jauh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Dari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Ajaran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Islam.</a:t>
            </a:r>
            <a:endParaRPr lang="ms-MY" sz="3200" dirty="0"/>
          </a:p>
        </p:txBody>
      </p:sp>
      <p:sp>
        <p:nvSpPr>
          <p:cNvPr id="10" name="Down Arrow 9"/>
          <p:cNvSpPr/>
          <p:nvPr/>
        </p:nvSpPr>
        <p:spPr>
          <a:xfrm>
            <a:off x="357158" y="3143248"/>
            <a:ext cx="2643206" cy="1214446"/>
          </a:xfrm>
          <a:prstGeom prst="downArrow">
            <a:avLst/>
          </a:prstGeom>
          <a:solidFill>
            <a:srgbClr val="FFFF00"/>
          </a:solidFill>
          <a:ln w="76200">
            <a:solidFill>
              <a:srgbClr val="FF00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85728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Diriwayatkan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saad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214414" y="1357298"/>
            <a:ext cx="7643866" cy="214314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0066"/>
          </a:solidFill>
          <a:ln>
            <a:solidFill>
              <a:schemeClr val="bg1"/>
            </a:solidFill>
            <a:prstDash val="lg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lelaki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lalu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melewati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hadapan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lalu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duduk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sebelah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Apakah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pendapatmu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tentang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ms-MY" sz="2400" i="1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56319" y="2006628"/>
            <a:ext cx="1223145" cy="764342"/>
          </a:xfrm>
          <a:prstGeom prst="downArrow">
            <a:avLst>
              <a:gd name="adj1" fmla="val 53678"/>
              <a:gd name="adj2" fmla="val 52644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1142976" y="3786190"/>
            <a:ext cx="7643866" cy="2071702"/>
          </a:xfrm>
          <a:prstGeom prst="snip2DiagRect">
            <a:avLst>
              <a:gd name="adj1" fmla="val 0"/>
              <a:gd name="adj2" fmla="val 1611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  <a:prstDash val="sys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berkata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lelaki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kalangan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terhormat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Demi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Allah!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sangak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layak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dinikahi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datang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melamar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syafaat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meminta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syafaat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142976" y="214290"/>
            <a:ext cx="7643866" cy="214314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0066"/>
          </a:solidFill>
          <a:ln>
            <a:solidFill>
              <a:schemeClr val="bg1"/>
            </a:solidFill>
            <a:prstDash val="lg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seketika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Kemudian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datang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pula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lelaki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melewati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hadapan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kembali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Apakah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pendapatmu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tentang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pula?</a:t>
            </a:r>
            <a:endParaRPr lang="ms-MY" sz="2400" i="1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-15119" y="863620"/>
            <a:ext cx="1223145" cy="764342"/>
          </a:xfrm>
          <a:prstGeom prst="downArrow">
            <a:avLst>
              <a:gd name="adj1" fmla="val 53678"/>
              <a:gd name="adj2" fmla="val 52644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142976" y="2500306"/>
            <a:ext cx="7643866" cy="2714644"/>
          </a:xfrm>
          <a:prstGeom prst="snip2DiagRect">
            <a:avLst>
              <a:gd name="adj1" fmla="val 0"/>
              <a:gd name="adj2" fmla="val 1611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  <a:prstDash val="sys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Lantas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berkata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Wahai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kalangan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fakir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miskin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sememangnya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layak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ditolak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datang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melamar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layak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syafaat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meminta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layak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perhatian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berbicara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142976" y="5429264"/>
            <a:ext cx="7643866" cy="1285884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0066"/>
          </a:solidFill>
          <a:ln>
            <a:solidFill>
              <a:schemeClr val="bg1"/>
            </a:solidFill>
            <a:prstDash val="lgDash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bersabda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bermaksud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kedua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lebih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pertama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400" i="1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438" y="343895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Pengajaran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Dari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Peristiwa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Tersebut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1214414" y="1285860"/>
            <a:ext cx="7572428" cy="2357454"/>
          </a:xfrm>
          <a:prstGeom prst="snip2DiagRect">
            <a:avLst>
              <a:gd name="adj1" fmla="val 0"/>
              <a:gd name="adj2" fmla="val 31609"/>
            </a:avLst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Nilai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Taraf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Diukur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Dari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Kebesaran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Lahiriahnya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Kekayaannya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Kemuliaan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Nasab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Keturunannya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Ketrampilannya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Dari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Kemasyhuran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Ketinggian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Pangkatnya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8596" y="3714752"/>
            <a:ext cx="4572032" cy="978408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Sebaliknaya</a:t>
            </a:r>
            <a:endParaRPr lang="ms-MY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1366814" y="4786322"/>
            <a:ext cx="7572428" cy="1857388"/>
          </a:xfrm>
          <a:prstGeom prst="snip2DiagRect">
            <a:avLst>
              <a:gd name="adj1" fmla="val 0"/>
              <a:gd name="adj2" fmla="val 31609"/>
            </a:avLst>
          </a:prstGeom>
          <a:solidFill>
            <a:srgbClr val="CC006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Bertapak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Kukuh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Di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Dasar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Dihasilkan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Ikhlas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Ketakwaan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Ketundukan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Tulus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Hadrat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8" y="117439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Hujurat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13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357298"/>
            <a:ext cx="86439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يَا أَيُّهَا النَّاسُ إِنَّا خَلَقْنَاكُمْ مِنْ ذَكَرٍ وَأُنْثَى وَجَعَلْنَاكُمْ شُعُوبًا وَقَبَائِلَ لِتَعَارَفُوا إِنَّ أَكْرَمَكُمْ عِنْدَ اللَّهِ أَتْقَاكُمْ </a:t>
            </a:r>
            <a:endParaRPr kumimoji="0" lang="en-US" sz="44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إِنَّ اللَّهَ عَلِيمٌ خَبِيرٌ</a:t>
            </a:r>
            <a:endParaRPr kumimoji="0" lang="ar-SA" sz="4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3495636"/>
            <a:ext cx="8715436" cy="2862322"/>
          </a:xfrm>
          <a:prstGeom prst="rect">
            <a:avLst/>
          </a:prstGeom>
          <a:solidFill>
            <a:srgbClr val="002060">
              <a:alpha val="66000"/>
            </a:srgb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Wahai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umat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manusia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lelaki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perempuan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menjadikan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berbagai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bangsa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bersuku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puak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supaya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berkenal-kenalan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beramah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mesra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lain).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semulia-mulia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sisi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Allah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ialah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orang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taqwanya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antara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(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bukan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keturunan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bangsanya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Allah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Maha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Mengetahui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lagi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Maha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Mendalam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PengetahuanNya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keadaan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amalan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).”</a:t>
            </a:r>
            <a:endParaRPr kumimoji="0" lang="en-US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954" y="1857364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1470" y="4054152"/>
            <a:ext cx="9144000" cy="1323439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1357298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أَشْهَدُ أَنْ لآ إِلَهَ إِلاَّ اللهُ وَحْدَهُ لاَ شَرِيكَ لَهُ تَعْظِيْمًا لِشَأْنِهِ، وَأَشْهَدُ أَنَّ سَيِّدَنَا مُحَمَّدًا عَبْدُهُ وَرَسُولُهُ الدَّاعِيْ إِلَى رِضْوَانِهِ</a:t>
            </a:r>
            <a:endParaRPr lang="ms-MY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9375" y="3803413"/>
            <a:ext cx="9144000" cy="2677656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KeagonganNya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Serta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pendakwah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redhaNya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35729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سَيِّدَنَا مُحَمَّدًا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39943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60537"/>
            <a:ext cx="9144000" cy="2554545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21442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1470" y="3589099"/>
            <a:ext cx="9144000" cy="2554545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hidayah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-2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1268070"/>
            <a:ext cx="8215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+mj-cs"/>
              </a:rPr>
              <a:t> فَيَا عِبَادَ اللهِ، أُوْصِيْكُمْ وَنَفْسِيْ بِِتَقْوَى اللهِ، فَقَدْ فَازَ الْمُتَّقُوْنَ</a:t>
            </a:r>
            <a:endParaRPr lang="ms-MY" sz="7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3652913"/>
            <a:ext cx="9144000" cy="2062103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2976" y="4500570"/>
            <a:ext cx="6859812" cy="207170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Insaflah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!!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Hakikat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yang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dianugerahkan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nikmat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597" y="2786058"/>
            <a:ext cx="6204522" cy="1143008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Junjung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titah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jauhi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laranganNya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flipH="1">
            <a:off x="6715140" y="1785926"/>
            <a:ext cx="1500198" cy="18573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4414" y="1428736"/>
            <a:ext cx="6786610" cy="107157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Tingkatkan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Taqwa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214290"/>
            <a:ext cx="8215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4348" y="3071810"/>
            <a:ext cx="6643734" cy="107157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menjunjung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perintahNya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7215206" y="2285992"/>
            <a:ext cx="1445900" cy="1714512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348" y="1714488"/>
            <a:ext cx="7500990" cy="107157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lidah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praktikal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785786" y="4286256"/>
            <a:ext cx="6929486" cy="2143140"/>
          </a:xfrm>
          <a:prstGeom prst="upArrowCallout">
            <a:avLst/>
          </a:prstGeom>
          <a:solidFill>
            <a:srgbClr val="FF006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Moga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rahmat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ilahi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142852"/>
            <a:ext cx="8215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Petingnya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Keimanan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9138" y="1214422"/>
            <a:ext cx="7286676" cy="164307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Membezakan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Lain.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000100" y="3000372"/>
            <a:ext cx="7286676" cy="164307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Sumber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Motivasi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mengharungi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214290"/>
            <a:ext cx="8215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Sebagai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Hamba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Beriman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0100" y="1428736"/>
            <a:ext cx="7074126" cy="1643074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Menyerahkan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menghadapi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kesukaran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428596" y="4071942"/>
            <a:ext cx="8358246" cy="178595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mendekatkan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kepadaNya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munajat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zikir-zikirpujian,bersujud,berdoa</a:t>
            </a:r>
            <a:endParaRPr lang="ms-MY" sz="2800" dirty="0">
              <a:solidFill>
                <a:schemeClr val="bg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 rot="5400000">
            <a:off x="4116223" y="2527455"/>
            <a:ext cx="1214446" cy="230315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46001"/>
            <a:ext cx="82153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Ra’d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28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71472" y="1571612"/>
            <a:ext cx="79928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الَّذِينَ آمَنُوا وَتَطْمَئِنُّ قُلُوبُهُمْ بِذِكْرِ اللهِ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raditional Arabic" pitchFamily="2" charset="-78"/>
              </a:rPr>
              <a:t> أَلاَ بِذِكْرِ اللهِ تَطْمَئِنُّ الْقُلُوبُ</a:t>
            </a:r>
            <a:endParaRPr kumimoji="0" lang="ar-SA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282" y="3684820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hangingPunct="0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“(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Iaitu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tenang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tenteram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zikrullah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Ketahuilah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“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zikrullah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tenang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tenteramlah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242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Ahzab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: 56</a:t>
            </a:r>
            <a:endParaRPr lang="en-US" sz="2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46" y="3929066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314" y="1246046"/>
            <a:ext cx="8429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يآأَيُّهَا </a:t>
            </a:r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الَّذِينَ ءَامَنُوا صَلُّوا عَلَيْهِ وَسَلِّمُوا تَسْلِيمًا </a:t>
            </a:r>
            <a:endParaRPr lang="ms-MY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1470" y="3442834"/>
            <a:ext cx="9144000" cy="3200876"/>
          </a:xfrm>
          <a:prstGeom prst="rect">
            <a:avLst/>
          </a:prstGeom>
          <a:solidFill>
            <a:schemeClr val="accent6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43258" y="-71462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0298" y="285728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472" y="11743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1423934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+mj-cs"/>
              </a:rPr>
              <a:t>اللَّهُمَّ صَلِّ وَسَلِّمْ عَلَى سَيِّدِنَا مُحَمَّدٍ وَعَلَى ءَالِهِ وَأَصْحَابِهِ وَالتَّابِعِيْنَ، وَتَابِعِ التَّابِعِيْنَ لَهُمْ بِإِحْسَانٍ إِلَى يَوْمِ الدِّيْنِ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25503"/>
            <a:ext cx="9144000" cy="2062103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4"/>
            <a:ext cx="2500298" cy="1143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1470" y="1460360"/>
            <a:ext cx="8910608" cy="1754326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2" y="385762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noFill/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endParaRPr lang="en-US" sz="5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endParaRPr lang="en-US" sz="5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285753" y="1412638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316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285753" y="1555514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Documents and Settings\oem\My Documents\My Pictures\solat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820" t="9756" r="4135" b="7316"/>
          <a:stretch>
            <a:fillRect/>
          </a:stretch>
        </p:blipFill>
        <p:spPr bwMode="auto">
          <a:xfrm>
            <a:off x="0" y="0"/>
            <a:ext cx="915242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608" b="6808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268070"/>
            <a:ext cx="8215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+mj-cs"/>
              </a:rPr>
              <a:t> فَيَا عِبَادَ اللهِ، أُوْصِيْكُمْ وَنَفْسِيْ بِِتَقْوَى اللهِ، فَقَدْ فَازَ الْمُتَّقُوْنَ</a:t>
            </a:r>
            <a:endParaRPr lang="ms-MY" sz="7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3652913"/>
            <a:ext cx="9144000" cy="2062103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8596" y="22078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Seruan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100" y="1500174"/>
            <a:ext cx="7072362" cy="85725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Bertakwa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5214950"/>
            <a:ext cx="7143800" cy="1214446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kebahagian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918" y="3071810"/>
            <a:ext cx="6929486" cy="1571636"/>
          </a:xfrm>
          <a:prstGeom prst="rect">
            <a:avLst/>
          </a:prstGeom>
          <a:solidFill>
            <a:srgbClr val="33CC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Nilai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sisi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meningkatkan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511215">
            <a:off x="7116271" y="4463759"/>
            <a:ext cx="857256" cy="1405198"/>
          </a:xfrm>
          <a:prstGeom prst="downArrow">
            <a:avLst>
              <a:gd name="adj1" fmla="val 53678"/>
              <a:gd name="adj2" fmla="val 75747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746323">
            <a:off x="1285852" y="2285992"/>
            <a:ext cx="857256" cy="1357322"/>
          </a:xfrm>
          <a:prstGeom prst="downArrow">
            <a:avLst>
              <a:gd name="adj1" fmla="val 53678"/>
              <a:gd name="adj2" fmla="val 75747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1236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Pendahuluan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1214422"/>
            <a:ext cx="3000396" cy="928694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endParaRPr lang="en-US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7422" y="2285992"/>
            <a:ext cx="6429420" cy="928694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Makhluk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ciptaan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yang paling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sempurna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lain.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422" y="3500438"/>
            <a:ext cx="6429420" cy="100013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iktiraf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kesempuraan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ciptaan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en-US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4643446"/>
            <a:ext cx="8643998" cy="2071702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  <a:alpha val="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endParaRPr lang="ar-SA" sz="24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“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menciptakan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bentuk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sebaik-baiknya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berkelengkapan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sesuai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keadaannya</a:t>
            </a:r>
            <a:r>
              <a:rPr lang="en-US" sz="2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).” </a:t>
            </a:r>
            <a:r>
              <a:rPr lang="en-US" sz="14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14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At Thin: 4</a:t>
            </a:r>
            <a:endParaRPr lang="en-US" sz="2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1689499" y="2310973"/>
            <a:ext cx="857256" cy="807294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1760937" y="3596857"/>
            <a:ext cx="857256" cy="807294"/>
          </a:xfrm>
          <a:prstGeom prst="downArrow">
            <a:avLst>
              <a:gd name="adj1" fmla="val 53678"/>
              <a:gd name="adj2" fmla="val 52643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85918" y="4714884"/>
            <a:ext cx="58625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لَقَدْ خَلَقْنَا الإِنْسَانَ فِي أَحْسَنِ تَقْوِيمٍ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Tajuk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Khutbah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Hari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Aharoni" pitchFamily="2" charset="-79"/>
              </a:rPr>
              <a:t> ……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6362" y="2857496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Khutbah</a:t>
            </a:r>
            <a:r>
              <a:rPr lang="en-US" sz="2400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 Multimedia</a:t>
            </a:r>
            <a:endParaRPr lang="en-US" sz="2400" u="sng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166" y="6109478"/>
            <a:ext cx="6096000" cy="67710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188913"/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22 </a:t>
            </a:r>
            <a:r>
              <a:rPr lang="en-US" sz="2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Rabiulawal</a:t>
            </a:r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, 1432  </a:t>
            </a:r>
            <a:r>
              <a:rPr lang="en-US" sz="2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bersamaan</a:t>
            </a:r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 25 </a:t>
            </a:r>
            <a:r>
              <a:rPr lang="en-US" sz="20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Februari</a:t>
            </a:r>
            <a:r>
              <a:rPr lang="en-US" sz="20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arrington" pitchFamily="82" charset="0"/>
                <a:cs typeface="Aharoni" pitchFamily="2" charset="-79"/>
              </a:rPr>
              <a:t>, 2011</a:t>
            </a:r>
          </a:p>
          <a:p>
            <a:pPr marL="188913"/>
            <a:r>
              <a:rPr lang="en-US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auhaus 93" pitchFamily="82" charset="0"/>
                <a:cs typeface="Aharoni" pitchFamily="2" charset="-79"/>
              </a:rPr>
              <a:t>http ://e-khutbah.terengganu.gov.my</a:t>
            </a:r>
            <a:endParaRPr lang="en-US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 rot="20821700">
            <a:off x="433956" y="2945747"/>
            <a:ext cx="8686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175"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ras Bold ITC" pitchFamily="34" charset="0"/>
              </a:rPr>
              <a:t>MENCARI </a:t>
            </a:r>
          </a:p>
          <a:p>
            <a:pPr marL="3175"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ras Bold ITC" pitchFamily="34" charset="0"/>
              </a:rPr>
              <a:t>DAMAI DI HATI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ras Bold IT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20821700">
            <a:off x="451872" y="2802871"/>
            <a:ext cx="8686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175"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ras Bold ITC" pitchFamily="34" charset="0"/>
              </a:rPr>
              <a:t>MENCARI </a:t>
            </a:r>
          </a:p>
          <a:p>
            <a:pPr marL="3175"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Eras Bold ITC" pitchFamily="34" charset="0"/>
              </a:rPr>
              <a:t>DAMAI DI HATI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/>
        </p:nvSpPr>
        <p:spPr>
          <a:xfrm>
            <a:off x="2572686" y="2056449"/>
            <a:ext cx="4285298" cy="3468930"/>
          </a:xfrm>
          <a:prstGeom prst="donut">
            <a:avLst>
              <a:gd name="adj" fmla="val 12051"/>
            </a:avLst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ardrop 7"/>
          <p:cNvSpPr/>
          <p:nvPr/>
        </p:nvSpPr>
        <p:spPr>
          <a:xfrm rot="5798471">
            <a:off x="2425974" y="1079726"/>
            <a:ext cx="1523623" cy="1746619"/>
          </a:xfrm>
          <a:prstGeom prst="teardrop">
            <a:avLst>
              <a:gd name="adj" fmla="val 160188"/>
            </a:avLst>
          </a:prstGeom>
          <a:solidFill>
            <a:srgbClr val="0099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5873977" flipH="1">
            <a:off x="5823171" y="917628"/>
            <a:ext cx="1571636" cy="1785950"/>
          </a:xfrm>
          <a:prstGeom prst="teardrop">
            <a:avLst>
              <a:gd name="adj" fmla="val 160188"/>
            </a:avLst>
          </a:prstGeom>
          <a:solidFill>
            <a:srgbClr val="CC0066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20085356" flipH="1">
            <a:off x="6792219" y="3732364"/>
            <a:ext cx="1663259" cy="1591252"/>
          </a:xfrm>
          <a:prstGeom prst="teardrop">
            <a:avLst>
              <a:gd name="adj" fmla="val 160188"/>
            </a:avLst>
          </a:prstGeom>
          <a:solidFill>
            <a:srgbClr val="3333F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2566536" flipH="1">
            <a:off x="3958814" y="4995935"/>
            <a:ext cx="1517390" cy="1718220"/>
          </a:xfrm>
          <a:prstGeom prst="teardrop">
            <a:avLst>
              <a:gd name="adj" fmla="val 160188"/>
            </a:avLst>
          </a:prstGeom>
          <a:solidFill>
            <a:srgbClr val="7030A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2349331">
            <a:off x="839756" y="3479003"/>
            <a:ext cx="1633274" cy="1821919"/>
          </a:xfrm>
          <a:prstGeom prst="teardrop">
            <a:avLst>
              <a:gd name="adj" fmla="val 160188"/>
            </a:avLst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06" y="143779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menciptakan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beberapa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elemen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Snip and Round Single Corner Rectangle 13"/>
          <p:cNvSpPr/>
          <p:nvPr/>
        </p:nvSpPr>
        <p:spPr>
          <a:xfrm>
            <a:off x="2071638" y="1667727"/>
            <a:ext cx="2357454" cy="714380"/>
          </a:xfrm>
          <a:prstGeom prst="snipRoundRect">
            <a:avLst>
              <a:gd name="adj1" fmla="val 16667"/>
              <a:gd name="adj2" fmla="val 15320"/>
            </a:avLst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Jasad</a:t>
            </a:r>
            <a:endParaRPr lang="ms-MY" sz="3000" dirty="0">
              <a:latin typeface="Aria black"/>
            </a:endParaRPr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5429224" y="1524851"/>
            <a:ext cx="2428892" cy="785818"/>
          </a:xfrm>
          <a:prstGeom prst="snipRound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Akal</a:t>
            </a:r>
            <a:endParaRPr lang="ms-MY" sz="3000" dirty="0">
              <a:latin typeface="Aria black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6357950" y="3953743"/>
            <a:ext cx="2285984" cy="928694"/>
          </a:xfrm>
          <a:prstGeom prst="snipRound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</a:t>
            </a:r>
            <a:endParaRPr lang="ms-MY" sz="3000" i="1" dirty="0">
              <a:latin typeface="Aria black"/>
            </a:endParaRPr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3500398" y="5311065"/>
            <a:ext cx="2500330" cy="928694"/>
          </a:xfrm>
          <a:prstGeom prst="snipRound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Nafsu</a:t>
            </a:r>
            <a:endParaRPr lang="ms-MY" sz="3000" i="1" dirty="0">
              <a:latin typeface="Aria black"/>
            </a:endParaRPr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785754" y="3953743"/>
            <a:ext cx="1928826" cy="785818"/>
          </a:xfrm>
          <a:prstGeom prst="snipRound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endParaRPr lang="ms-MY" sz="3000" i="1" dirty="0">
              <a:latin typeface="Aria black"/>
            </a:endParaRPr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3428960" y="3167925"/>
            <a:ext cx="2571736" cy="1143008"/>
          </a:xfrm>
          <a:prstGeom prst="snipRound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memiliki</a:t>
            </a:r>
            <a:endParaRPr lang="ms-MY" sz="3000" i="1" dirty="0">
              <a:latin typeface="Aria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1769</TotalTime>
  <Words>1874</Words>
  <Application>Microsoft Office PowerPoint</Application>
  <PresentationFormat>On-screen Show (4:3)</PresentationFormat>
  <Paragraphs>226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Flow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UZTAZ AIZI</cp:lastModifiedBy>
  <cp:revision>129</cp:revision>
  <dcterms:created xsi:type="dcterms:W3CDTF">2010-02-22T05:10:49Z</dcterms:created>
  <dcterms:modified xsi:type="dcterms:W3CDTF">2011-02-23T17:58:27Z</dcterms:modified>
</cp:coreProperties>
</file>